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8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гданов И И" initials="БИИ" lastIdx="2" clrIdx="0">
    <p:extLst>
      <p:ext uri="{19B8F6BF-5375-455C-9EA6-DF929625EA0E}">
        <p15:presenceInfo xmlns:p15="http://schemas.microsoft.com/office/powerpoint/2012/main" xmlns="" userId="Богданов И 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-43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306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8F8E447-D05B-4FFA-97D1-0D40619C5058}" type="datetime1">
              <a:rPr lang="ru-RU" smtClean="0">
                <a:latin typeface="Arial" panose="020B0604020202020204" pitchFamily="34" charset="0"/>
              </a:rPr>
              <a:pPr rtl="0"/>
              <a:t>04.03.2024</a:t>
            </a:fld>
            <a:endParaRPr lang="ru-RU">
              <a:latin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6834459-7356-44BF-850D-8B30C4FB3B6B}" type="slidenum">
              <a:rPr lang="ru-RU">
                <a:latin typeface="Arial" panose="020B0604020202020204" pitchFamily="34" charset="0"/>
              </a:rPr>
              <a:pPr rtl="0"/>
              <a:t>‹#›</a:t>
            </a:fld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01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9AB7BB4-B381-4B36-A878-801C2D535B6C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A3C37BE-C303-496D-B5CD-85F2937540FC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50842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b="1" i="1">
                <a:latin typeface="Arial" pitchFamily="34" charset="0"/>
                <a:cs typeface="Arial" pitchFamily="34" charset="0"/>
              </a:rPr>
              <a:t>ПРИМЕЧАНИЕ.</a:t>
            </a:r>
          </a:p>
          <a:p>
            <a:pPr rtl="0"/>
            <a:r>
              <a:rPr lang="ru-RU" i="1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«Рисунки» в заполнителе, чтобы вставить изображение.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15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133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97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01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369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053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967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518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3240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201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A3C37BE-C303-496D-B5CD-85F2937540FC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40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D8B4D001-6C79-4FD1-AF42-71BB3FA1B742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0FF54DE5-C571-48E8-A5BC-B369434E2F44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6597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F03FF-A43A-40BF-83AB-CE3349878E5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76963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E68B7-A3F8-4FEF-882B-7944E2A82704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01207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8174E-23E9-4832-894F-8EBFA04B205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459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B0CC20-FBBA-4D4C-99D3-BD35DB445E5E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8687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>
              <a:defRPr sz="4400" cap="all" baseline="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4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>
                <a:latin typeface="Arial" panose="020B0604020202020204" pitchFamily="34" charset="0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FF4DDC-A71E-4CFA-82E6-280290985665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60267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14F0B8-33FA-40F9-A58A-30DB4BB279E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527791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03FD05-CCB6-4703-95F1-035600F1D8EA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97101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65C484-0CAA-4CAD-9AE3-9374BF849181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175811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C01BF4-B79E-49A8-881C-E61A40A3E9DD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0241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40FF9-C789-4B98-9496-8946B23EDA26}" type="datetime1">
              <a:rPr lang="ru-RU" noProof="0" smtClean="0"/>
              <a:pPr rtl="0"/>
              <a:t>04.03.2024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noProof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76976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  <a:p>
            <a:pPr lvl="5" rtl="0"/>
            <a:r>
              <a:rPr lang="ru-RU" noProof="0"/>
              <a:t>Шестой уровень</a:t>
            </a:r>
          </a:p>
          <a:p>
            <a:pPr lvl="6" rtl="0"/>
            <a:r>
              <a:rPr lang="ru-RU" noProof="0"/>
              <a:t>Седьмой уровень</a:t>
            </a:r>
          </a:p>
          <a:p>
            <a:pPr lvl="7" rtl="0"/>
            <a:r>
              <a:rPr lang="ru-RU" noProof="0"/>
              <a:t>Восьмой уровень</a:t>
            </a:r>
          </a:p>
          <a:p>
            <a:pPr lvl="8" rtl="0"/>
            <a:r>
              <a:rPr lang="ru-RU" noProof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E92A1406-CFD2-48C3-B2D4-06D1DAAD4CAE}" type="datetime1">
              <a:rPr lang="ru-RU" noProof="0" smtClean="0"/>
              <a:pPr/>
              <a:t>04.03.2024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FF54DE5-C571-48E8-A5BC-B369434E2F44}" type="slidenum">
              <a:rPr lang="ru-RU" noProof="0" smtClean="0"/>
              <a:pPr/>
              <a:t>‹#›</a:t>
            </a:fld>
            <a:endParaRPr lang="ru-RU" noProof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39700" y="2247900"/>
            <a:ext cx="6699250" cy="3111500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700" b="1" noProof="1">
                <a:latin typeface="Century Gothic" panose="020B0502020202020204" pitchFamily="34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sz="2700" b="1" noProof="1">
                <a:latin typeface="Century Gothic" panose="020B0502020202020204" pitchFamily="34" charset="0"/>
              </a:rPr>
            </a:br>
            <a:r>
              <a:rPr lang="ru-RU" sz="1800" b="1" noProof="1">
                <a:latin typeface="Century Gothic" panose="020B0502020202020204" pitchFamily="34" charset="0"/>
              </a:rPr>
              <a:t>часть 15</a:t>
            </a:r>
            <a:r>
              <a:rPr lang="ru-RU" sz="2700" noProof="1">
                <a:latin typeface="Century Gothic" panose="020B0502020202020204" pitchFamily="34" charset="0"/>
              </a:rPr>
              <a:t/>
            </a:r>
            <a:br>
              <a:rPr lang="ru-RU" sz="2700" noProof="1">
                <a:latin typeface="Century Gothic" panose="020B0502020202020204" pitchFamily="34" charset="0"/>
              </a:rPr>
            </a:br>
            <a:r>
              <a:rPr lang="ru-RU" sz="1600" noProof="1"/>
              <a:t>по материалам приказа роструда</a:t>
            </a:r>
            <a:br>
              <a:rPr lang="ru-RU" sz="1600" noProof="1"/>
            </a:br>
            <a:r>
              <a:rPr lang="ru-RU" sz="1600" noProof="1"/>
              <a:t>от 11 ноября 2022 года № 253</a:t>
            </a:r>
            <a:r>
              <a:rPr lang="ru-RU" sz="1800" noProof="1"/>
              <a:t/>
            </a:r>
            <a:br>
              <a:rPr lang="ru-RU" sz="1800" noProof="1"/>
            </a:br>
            <a:endParaRPr lang="ru-RU" sz="1800" noProof="1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68500" y="5842000"/>
            <a:ext cx="8623300" cy="813781"/>
          </a:xfrm>
        </p:spPr>
        <p:txBody>
          <a:bodyPr rtlCol="0">
            <a:normAutofit/>
          </a:bodyPr>
          <a:lstStyle/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Правовой инспектор труда РОСПРОФЖЕЛ</a:t>
            </a:r>
          </a:p>
          <a:p>
            <a:pPr algn="ctr" rtl="0"/>
            <a:r>
              <a:rPr lang="ru-RU" sz="2000" b="1" noProof="1">
                <a:solidFill>
                  <a:schemeClr val="bg1"/>
                </a:solidFill>
                <a:latin typeface="Century Gothic" panose="020B0502020202020204" pitchFamily="34" charset="0"/>
              </a:rPr>
              <a:t>Богданов И.И.</a:t>
            </a:r>
            <a:r>
              <a:rPr lang="ru-RU" noProof="1"/>
              <a:t>И.И.</a:t>
            </a:r>
          </a:p>
          <a:p>
            <a:pPr rtl="0"/>
            <a:endParaRPr lang="ru-RU" noProof="1"/>
          </a:p>
        </p:txBody>
      </p:sp>
      <p:pic>
        <p:nvPicPr>
          <p:cNvPr id="4" name="Рисунок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90" r="8890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EA5D5-EFE7-43B0-B9C7-BFE262EA0805}"/>
              </a:ext>
            </a:extLst>
          </p:cNvPr>
          <p:cNvSpPr txBox="1"/>
          <p:nvPr/>
        </p:nvSpPr>
        <p:spPr>
          <a:xfrm>
            <a:off x="3124200" y="361434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63AB593-8B7E-4B44-B703-F8857F181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15" y="104246"/>
            <a:ext cx="932769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133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8"/>
            <a:ext cx="9169400" cy="817126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Порядок действий при введении режима неполного рабочего времени по инициативе работодателя должен быть следующим: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05100" y="2117331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принятие решения работодателем (издание приказа) с учетом мнения профсоюзного органа (при его наличии);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уведомление органов службы занятости;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уведомление работников;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при согласии работника на продолжение работы - подписание дополнительного соглашения об изменении условий трудового договора, а при отказе - издание приказа об увольнении.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940142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8"/>
            <a:ext cx="9169400" cy="1605652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Работа на условиях неполного рабочего времени </a:t>
            </a: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дает право на ежегодный основной оплачиваемый отпуск и другие виды отпусков той продолжительности, которая установлена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для работников, работающих полное рабочее время.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06700" y="2813583"/>
            <a:ext cx="9169400" cy="2957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Оплата труда в условиях неполного рабочего времени производится пропорционального отработанному времени или в зависимости от выполненного объема работы.</a:t>
            </a:r>
          </a:p>
          <a:p>
            <a:pPr indent="-3429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Работа на условиях неполного рабочего времени не влечет каких-либо ограничений трудовых прав работника. Исчисление трудового стажа производится в общем порядке.</a:t>
            </a:r>
          </a:p>
        </p:txBody>
      </p:sp>
    </p:spTree>
    <p:extLst>
      <p:ext uri="{BB962C8B-B14F-4D97-AF65-F5344CB8AC3E}">
        <p14:creationId xmlns:p14="http://schemas.microsoft.com/office/powerpoint/2010/main" xmlns="" val="3901850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313553"/>
          </a:xfrm>
        </p:spPr>
        <p:txBody>
          <a:bodyPr rtlCol="0">
            <a:noAutofit/>
          </a:bodyPr>
          <a:lstStyle/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Работнику по соглашению с работодателем может быть установлен режим неполного рабочего времени - неполный рабочий день (смена) или неполная рабочая неделя.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771551"/>
            <a:ext cx="9169400" cy="2457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Неполное рабочее время может быть установлено </a:t>
            </a: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при любых режимах рабочего времени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у работодателя - при пятидневной, шестидневной рабочей неделе, сменном режиме, режиме сокращенного рабочего времени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13156475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286295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i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Неполное рабочее время 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представляет собой работу в течение времени, уменьшенного по сравнению с полным рабочим временем, установленным работнику в пределах рабочего дня (смены) или рабочей недели. На иные учетные периоды (месяц, квартал, год) режим неполного рабочего времени не распространяется.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4322432"/>
            <a:ext cx="9169400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i="1" dirty="0">
                <a:solidFill>
                  <a:schemeClr val="tx2"/>
                </a:solidFill>
                <a:latin typeface="Century Gothic" panose="020B0502020202020204" pitchFamily="34" charset="0"/>
              </a:rPr>
              <a:t>Неполное рабочее время 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может устанавливаться как при приеме работника на работу, так и впоследствии, в процессе работы.</a:t>
            </a:r>
          </a:p>
        </p:txBody>
      </p:sp>
    </p:spTree>
    <p:extLst>
      <p:ext uri="{BB962C8B-B14F-4D97-AF65-F5344CB8AC3E}">
        <p14:creationId xmlns:p14="http://schemas.microsoft.com/office/powerpoint/2010/main" xmlns="" val="707658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57121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Работодатель обязан установить неполное рабочее время следующим работникам по их просьбе: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19236"/>
            <a:ext cx="9169400" cy="326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беременной женщине;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одному из родителей (опекуну, попечителю), имеющему ребенка в возрасте до 14 лет;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одному из родителей (опекуну, попечителю), имеющему ребенка-инвалида в возрасте до 18 лет;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работнику, осуществляющему уход за больным членом семьи на основании медзаключения, выданного в установленном порядке.</a:t>
            </a:r>
          </a:p>
        </p:txBody>
      </p:sp>
    </p:spTree>
    <p:extLst>
      <p:ext uri="{BB962C8B-B14F-4D97-AF65-F5344CB8AC3E}">
        <p14:creationId xmlns:p14="http://schemas.microsoft.com/office/powerpoint/2010/main" xmlns="" val="2582850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957121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 </a:t>
            </a: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Неполное рабочее время может быть установлено в одном из следующих вариантов: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908300" y="2119236"/>
            <a:ext cx="9169400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1) неполный рабочий день (смена) во все дни рабочей недели - уменьшение продолжительности ежедневной работы при сохранении полной рабочей недели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2) неполная рабочая неделя - уменьшение количества рабочих дней при сохранении полного рабочего дня (смены)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3) неполный рабочий день при неполной рабочей неделе - уменьшение продолжительности ежедневной работы при одновременном уменьшении продолжительности рабочей недели.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17021200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66915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В соответствии с соглашением сторон по инициативе работодателя режим неполного рабочего времени может быть установлен на срок не более шести месяцев (ч. 5 ст. 74 ТК РФ). Установление может носить поэтапный характер.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806700" y="2792817"/>
            <a:ext cx="9169400" cy="3003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3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В соответствии с соглашением сторон по инициативе работника режим неполного рабочего времени может быть установлен на определенный срок или бессрочно.</a:t>
            </a:r>
          </a:p>
          <a:p>
            <a:pPr indent="-3429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По просьбе работника с семейными обязанностями режим неполного рабочего времени должен быть установлен работодателем на срок существования у работника таких обязанностей, но не более.</a:t>
            </a:r>
          </a:p>
        </p:txBody>
      </p:sp>
    </p:spTree>
    <p:extLst>
      <p:ext uri="{BB962C8B-B14F-4D97-AF65-F5344CB8AC3E}">
        <p14:creationId xmlns:p14="http://schemas.microsoft.com/office/powerpoint/2010/main" xmlns="" val="2838113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66915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При установлении работнику режима неполного рабочего времени необходимо учитывать время, достаточное для продолжения осуществления ухода за ребенком.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3182815"/>
            <a:ext cx="9169400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Сокращенная продолжительность рабочего времени для конкретного рабочего дня (смены) или конкретной рабочей недели устанавливается в рамках вышеуказанных параметров.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264960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26275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cap="none" noProof="1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 При установлении работнику режима неполного рабочего времени необходимо учитывать время, достаточное для продолжения осуществления ухода за ребенком.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94000" y="2372434"/>
            <a:ext cx="9169400" cy="341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Сокращенная продолжительность рабочего времени для конкретного рабочего дня (смены) или конкретной рабочей недели устанавливается в рамках вышеуказанных параметров.</a:t>
            </a:r>
          </a:p>
          <a:p>
            <a:pPr indent="-342900" algn="just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Важно!</a:t>
            </a: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 Основанием для установления режима неполного рабочего времени является письменное заявление работника (для тех, кому работодатель обязан установить неполное рабочее время) или соглашение сторон трудового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xmlns="" val="14490167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8300" y="1086747"/>
            <a:ext cx="9169400" cy="1262753"/>
          </a:xfrm>
        </p:spPr>
        <p:txBody>
          <a:bodyPr rtlCol="0">
            <a:noAutofit/>
          </a:bodyPr>
          <a:lstStyle/>
          <a:p>
            <a:pPr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cap="none" noProof="1">
                <a:solidFill>
                  <a:schemeClr val="tx2"/>
                </a:solidFill>
                <a:latin typeface="Century Gothic" panose="020B0502020202020204" pitchFamily="34" charset="0"/>
              </a:rPr>
              <a:t>По инициативе работодателя режим неполного рабочего дня (смены) и/или неполной рабочей недели может быть установлен только при наличии одновременно двух обстоятельств (ст. 74 ТК РФ):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" y="6057900"/>
            <a:ext cx="11531600" cy="679449"/>
          </a:xfrm>
        </p:spPr>
        <p:txBody>
          <a:bodyPr rtlCol="0">
            <a:normAutofit/>
          </a:bodyPr>
          <a:lstStyle/>
          <a:p>
            <a:pPr algn="ctr" rtl="0"/>
            <a:r>
              <a:rPr lang="ru-RU" b="1" cap="all" spc="470" noProof="1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Неполное рабочее время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7401807-4E6B-48A1-A6FE-B760B58C41FB}"/>
              </a:ext>
            </a:extLst>
          </p:cNvPr>
          <p:cNvSpPr txBox="1"/>
          <p:nvPr/>
        </p:nvSpPr>
        <p:spPr>
          <a:xfrm>
            <a:off x="3111500" y="337677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spc="230" dirty="0">
                <a:solidFill>
                  <a:srgbClr val="FFC000"/>
                </a:solidFill>
                <a:latin typeface="Century Gothic" panose="020B0502020202020204" pitchFamily="34" charset="0"/>
              </a:rPr>
              <a:t>Правовая инспекция труда РОСПРОФЖЕЛ консультирует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72C1E11-FE58-489D-9315-82C469BD18C7}"/>
              </a:ext>
            </a:extLst>
          </p:cNvPr>
          <p:cNvSpPr txBox="1"/>
          <p:nvPr/>
        </p:nvSpPr>
        <p:spPr>
          <a:xfrm rot="16200000">
            <a:off x="-1607050" y="2677494"/>
            <a:ext cx="4518269" cy="13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по соблюдению обязательных требований трудового законодательства</a:t>
            </a:r>
            <a:b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Роструда от 11 ноября 2022 года № 253)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CA65964D-6C86-40D4-99A4-47EE6446A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699" y="86486"/>
            <a:ext cx="932769" cy="7254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9A35535-EDBA-45B0-BDF5-2DA0DAE4AFE8}"/>
              </a:ext>
            </a:extLst>
          </p:cNvPr>
          <p:cNvSpPr txBox="1"/>
          <p:nvPr/>
        </p:nvSpPr>
        <p:spPr>
          <a:xfrm>
            <a:off x="2705100" y="2699465"/>
            <a:ext cx="9169400" cy="2957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изменения организационных или технологических условий труда (изменение в технике и технологии производства, структурная реорганизация производства);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- возможного наступления в результате проводимых работодателем изменений таких последствий, как массовое увольнение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115678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_50521062_TF03431380_Win32" id="{A6E822EE-F76A-47D0-9249-6D708B3EA282}" vid="{56E3C628-9B47-49D6-A52A-36E073D67663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1549</TotalTime>
  <Words>886</Words>
  <Application>Microsoft Office PowerPoint</Application>
  <PresentationFormat>Произвольный</PresentationFormat>
  <Paragraphs>79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Научная литература 16 х 9</vt:lpstr>
      <vt:lpstr>Руководство по соблюдению обязательных требований трудового законодательства часть 15 по материалам приказа роструда от 11 ноября 2022 года № 253 </vt:lpstr>
      <vt:lpstr>Работнику по соглашению с работодателем может быть установлен режим неполного рабочего времени - неполный рабочий день (смена) или неполная рабочая неделя.</vt:lpstr>
      <vt:lpstr>Неполное рабочее время представляет собой работу в течение времени, уменьшенного по сравнению с полным рабочим временем, установленным работнику в пределах рабочего дня (смены) или рабочей недели. На иные учетные периоды (месяц, квартал, год) режим неполного рабочего времени не распространяется.</vt:lpstr>
      <vt:lpstr>Важно! Работодатель обязан установить неполное рабочее время следующим работникам по их просьбе:</vt:lpstr>
      <vt:lpstr>Важно! Неполное рабочее время может быть установлено в одном из следующих вариантов:</vt:lpstr>
      <vt:lpstr>В соответствии с соглашением сторон по инициативе работодателя режим неполного рабочего времени может быть установлен на срок не более шести месяцев (ч. 5 ст. 74 ТК РФ). Установление может носить поэтапный характер.</vt:lpstr>
      <vt:lpstr>Важно! При установлении работнику режима неполного рабочего времени необходимо учитывать время, достаточное для продолжения осуществления ухода за ребенком.</vt:lpstr>
      <vt:lpstr>Важно! При установлении работнику режима неполного рабочего времени необходимо учитывать время, достаточное для продолжения осуществления ухода за ребенком.</vt:lpstr>
      <vt:lpstr>По инициативе работодателя режим неполного рабочего дня (смены) и/или неполной рабочей недели может быть установлен только при наличии одновременно двух обстоятельств (ст. 74 ТК РФ):</vt:lpstr>
      <vt:lpstr>Порядок действий при введении режима неполного рабочего времени по инициативе работодателя должен быть следующим:</vt:lpstr>
      <vt:lpstr>Работа на условиях неполного рабочего времени дает право на ежегодный основной оплачиваемый отпуск и другие виды отпусков той продолжительности, которая установлена для работников, работающих полное рабочее время.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некоторых вопросах преступлений против военной службы утвержден Президиумом  Верховного Суда Российской Федерации 5 декабря 2018 года</dc:title>
  <dc:creator>Богданов И И</dc:creator>
  <cp:lastModifiedBy>user</cp:lastModifiedBy>
  <cp:revision>143</cp:revision>
  <dcterms:created xsi:type="dcterms:W3CDTF">2023-12-01T10:22:53Z</dcterms:created>
  <dcterms:modified xsi:type="dcterms:W3CDTF">2024-03-04T07:19:42Z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